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75718-DAAA-4470-B895-B09C69F3AD20}" type="datetimeFigureOut">
              <a:rPr lang="en-US" smtClean="0"/>
              <a:t>8/1/2016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4E29AD-500C-4EDB-B259-06CDE90796DC}" type="slidenum">
              <a:rPr lang="en-US" smtClean="0"/>
              <a:t>‹#›</a:t>
            </a:fld>
            <a:endParaRPr lang="en-US"/>
          </a:p>
        </p:txBody>
      </p:sp>
    </p:spTree>
    <p:extLst>
      <p:ext uri="{BB962C8B-B14F-4D97-AF65-F5344CB8AC3E}">
        <p14:creationId xmlns:p14="http://schemas.microsoft.com/office/powerpoint/2010/main" val="2178709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4E29AD-500C-4EDB-B259-06CDE90796DC}" type="slidenum">
              <a:rPr lang="en-US" smtClean="0"/>
              <a:t>5</a:t>
            </a:fld>
            <a:endParaRPr lang="en-US"/>
          </a:p>
        </p:txBody>
      </p:sp>
    </p:spTree>
    <p:extLst>
      <p:ext uri="{BB962C8B-B14F-4D97-AF65-F5344CB8AC3E}">
        <p14:creationId xmlns:p14="http://schemas.microsoft.com/office/powerpoint/2010/main" val="3959391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CFFB5D6-AE6F-4DF0-975B-E99F46CE1E33}"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2F51-E389-480E-B0BF-0A43EB89A90E}"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FFB5D6-AE6F-4DF0-975B-E99F46CE1E33}"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2F51-E389-480E-B0BF-0A43EB89A90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CFFB5D6-AE6F-4DF0-975B-E99F46CE1E33}"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2F51-E389-480E-B0BF-0A43EB89A90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FFB5D6-AE6F-4DF0-975B-E99F46CE1E33}"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2F51-E389-480E-B0BF-0A43EB89A90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FFB5D6-AE6F-4DF0-975B-E99F46CE1E33}" type="datetimeFigureOut">
              <a:rPr lang="en-US" smtClean="0"/>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2F51-E389-480E-B0BF-0A43EB89A90E}"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CFFB5D6-AE6F-4DF0-975B-E99F46CE1E33}"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2F51-E389-480E-B0BF-0A43EB89A90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CFFB5D6-AE6F-4DF0-975B-E99F46CE1E33}" type="datetimeFigureOut">
              <a:rPr lang="en-US" smtClean="0"/>
              <a:t>8/1/2016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5A2F51-E389-480E-B0BF-0A43EB89A90E}"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FFB5D6-AE6F-4DF0-975B-E99F46CE1E33}" type="datetimeFigureOut">
              <a:rPr lang="en-US" smtClean="0"/>
              <a:t>8/1/2016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5A2F51-E389-480E-B0BF-0A43EB89A90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FFB5D6-AE6F-4DF0-975B-E99F46CE1E33}" type="datetimeFigureOut">
              <a:rPr lang="en-US" smtClean="0"/>
              <a:t>8/1/2016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5A2F51-E389-480E-B0BF-0A43EB89A90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FFB5D6-AE6F-4DF0-975B-E99F46CE1E33}"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2F51-E389-480E-B0BF-0A43EB89A90E}"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FFB5D6-AE6F-4DF0-975B-E99F46CE1E33}" type="datetimeFigureOut">
              <a:rPr lang="en-US" smtClean="0"/>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2F51-E389-480E-B0BF-0A43EB89A90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ECFFB5D6-AE6F-4DF0-975B-E99F46CE1E33}" type="datetimeFigureOut">
              <a:rPr lang="en-US" smtClean="0"/>
              <a:t>8/1/2016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15A2F51-E389-480E-B0BF-0A43EB89A90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371600"/>
            <a:ext cx="8153400" cy="1927225"/>
          </a:xfrm>
        </p:spPr>
        <p:txBody>
          <a:bodyPr/>
          <a:lstStyle/>
          <a:p>
            <a:r>
              <a:rPr lang="en-US" dirty="0" smtClean="0">
                <a:latin typeface="Andalus" pitchFamily="18" charset="-78"/>
                <a:cs typeface="Andalus" pitchFamily="18" charset="-78"/>
              </a:rPr>
              <a:t>Major battles and turning points of world war II</a:t>
            </a:r>
            <a:endParaRPr lang="en-US" dirty="0">
              <a:latin typeface="Andalus" pitchFamily="18" charset="-78"/>
              <a:cs typeface="Andalus" pitchFamily="18" charset="-78"/>
            </a:endParaRPr>
          </a:p>
        </p:txBody>
      </p:sp>
      <p:sp>
        <p:nvSpPr>
          <p:cNvPr id="3" name="Subtitle 2"/>
          <p:cNvSpPr>
            <a:spLocks noGrp="1"/>
          </p:cNvSpPr>
          <p:nvPr>
            <p:ph type="subTitle" idx="1"/>
          </p:nvPr>
        </p:nvSpPr>
        <p:spPr/>
        <p:txBody>
          <a:bodyPr/>
          <a:lstStyle/>
          <a:p>
            <a:r>
              <a:rPr lang="en-US" dirty="0" smtClean="0">
                <a:latin typeface="Andalus" pitchFamily="18" charset="-78"/>
                <a:cs typeface="Andalus" pitchFamily="18" charset="-78"/>
              </a:rPr>
              <a:t>The Progress of World War II in Europe and in Asia, 1939 - 1945</a:t>
            </a:r>
            <a:endParaRPr lang="en-US" dirty="0">
              <a:latin typeface="Andalus" pitchFamily="18" charset="-78"/>
              <a:cs typeface="Andalus" pitchFamily="18" charset="-78"/>
            </a:endParaRPr>
          </a:p>
        </p:txBody>
      </p:sp>
    </p:spTree>
    <p:extLst>
      <p:ext uri="{BB962C8B-B14F-4D97-AF65-F5344CB8AC3E}">
        <p14:creationId xmlns:p14="http://schemas.microsoft.com/office/powerpoint/2010/main" val="33895810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I.  The Evacuation of Dunkirk</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1"/>
          </p:nvPr>
        </p:nvPicPr>
        <p:blipFill>
          <a:blip r:embed="rId2"/>
          <a:stretch>
            <a:fillRect/>
          </a:stretch>
        </p:blipFill>
        <p:spPr>
          <a:xfrm>
            <a:off x="762000" y="1371600"/>
            <a:ext cx="7543800" cy="4262247"/>
          </a:xfrm>
          <a:prstGeom prst="rect">
            <a:avLst/>
          </a:prstGeom>
        </p:spPr>
      </p:pic>
      <p:sp>
        <p:nvSpPr>
          <p:cNvPr id="4" name="Content Placeholder 3"/>
          <p:cNvSpPr>
            <a:spLocks noGrp="1"/>
          </p:cNvSpPr>
          <p:nvPr>
            <p:ph sz="half" idx="2"/>
          </p:nvPr>
        </p:nvSpPr>
        <p:spPr>
          <a:xfrm>
            <a:off x="457200" y="5791200"/>
            <a:ext cx="8229600" cy="838200"/>
          </a:xfrm>
        </p:spPr>
        <p:txBody>
          <a:bodyPr>
            <a:normAutofit fontScale="70000" lnSpcReduction="20000"/>
          </a:bodyPr>
          <a:lstStyle/>
          <a:p>
            <a:pPr marL="0" indent="0">
              <a:buNone/>
            </a:pPr>
            <a:r>
              <a:rPr lang="en-US" dirty="0" smtClean="0">
                <a:latin typeface="Andalus" panose="02020603050405020304" pitchFamily="18" charset="-78"/>
                <a:cs typeface="Andalus" panose="02020603050405020304" pitchFamily="18" charset="-78"/>
              </a:rPr>
              <a:t>The British people helped to evacuate over 300,000 Allied soldiers here, ferrying men with yachts, fishing vessels, and even rowboats.  These men lived to fight another day, and would later help to win </a:t>
            </a:r>
            <a:r>
              <a:rPr lang="en-US" smtClean="0">
                <a:latin typeface="Andalus" panose="02020603050405020304" pitchFamily="18" charset="-78"/>
                <a:cs typeface="Andalus" panose="02020603050405020304" pitchFamily="18" charset="-78"/>
              </a:rPr>
              <a:t>World War II. </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84767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K.  The </a:t>
            </a:r>
            <a:r>
              <a:rPr lang="en-US" dirty="0" smtClean="0">
                <a:latin typeface="Andalus" panose="02020603050405020304" pitchFamily="18" charset="-78"/>
                <a:cs typeface="Andalus" panose="02020603050405020304" pitchFamily="18" charset="-78"/>
              </a:rPr>
              <a:t>Battle of Britain</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692014"/>
            <a:ext cx="5970989" cy="4707418"/>
          </a:xfrm>
        </p:spPr>
      </p:pic>
      <p:sp>
        <p:nvSpPr>
          <p:cNvPr id="4" name="Content Placeholder 3"/>
          <p:cNvSpPr>
            <a:spLocks noGrp="1"/>
          </p:cNvSpPr>
          <p:nvPr>
            <p:ph sz="half" idx="2"/>
          </p:nvPr>
        </p:nvSpPr>
        <p:spPr>
          <a:xfrm>
            <a:off x="6629400" y="1673352"/>
            <a:ext cx="2209800" cy="4879848"/>
          </a:xfrm>
        </p:spPr>
        <p:txBody>
          <a:bodyPr>
            <a:normAutofit fontScale="62500" lnSpcReduction="20000"/>
          </a:bodyPr>
          <a:lstStyle/>
          <a:p>
            <a:pPr marL="0" indent="0">
              <a:buNone/>
            </a:pPr>
            <a:r>
              <a:rPr lang="en-US" dirty="0" smtClean="0">
                <a:latin typeface="Andalus" panose="02020603050405020304" pitchFamily="18" charset="-78"/>
                <a:cs typeface="Andalus" panose="02020603050405020304" pitchFamily="18" charset="-78"/>
              </a:rPr>
              <a:t>During this air battle, the Royal Air Force,(RAF), defeated the German Luftwaffe (Air Force) despite begin outnumbered 10 to 1 at times.  Churchill declared, “We shall defend our island, whatever the cost may be.  We shall fight on the beaches, we shall fight on the landing grounds, we shall fight in the fields and in the streets; we shall fight in the hills; we shal</a:t>
            </a:r>
            <a:r>
              <a:rPr lang="en-US" dirty="0" smtClean="0">
                <a:latin typeface="Andalus" panose="02020603050405020304" pitchFamily="18" charset="-78"/>
                <a:cs typeface="Andalus" panose="02020603050405020304" pitchFamily="18" charset="-78"/>
              </a:rPr>
              <a:t>l never surrender!” </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82859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J.  The </a:t>
            </a:r>
            <a:r>
              <a:rPr lang="en-US" dirty="0" smtClean="0">
                <a:latin typeface="Andalus" panose="02020603050405020304" pitchFamily="18" charset="-78"/>
                <a:cs typeface="Andalus" panose="02020603050405020304" pitchFamily="18" charset="-78"/>
              </a:rPr>
              <a:t>Liberation of Rome</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1"/>
          </p:nvPr>
        </p:nvPicPr>
        <p:blipFill>
          <a:blip r:embed="rId2"/>
          <a:stretch>
            <a:fillRect/>
          </a:stretch>
        </p:blipFill>
        <p:spPr>
          <a:xfrm>
            <a:off x="1066800" y="1483511"/>
            <a:ext cx="2895600" cy="5235245"/>
          </a:xfrm>
          <a:prstGeom prst="rect">
            <a:avLst/>
          </a:prstGeom>
        </p:spPr>
      </p:pic>
      <p:sp>
        <p:nvSpPr>
          <p:cNvPr id="4" name="Content Placeholder 3"/>
          <p:cNvSpPr>
            <a:spLocks noGrp="1"/>
          </p:cNvSpPr>
          <p:nvPr>
            <p:ph sz="half" idx="2"/>
          </p:nvPr>
        </p:nvSpPr>
        <p:spPr/>
        <p:txBody>
          <a:bodyPr>
            <a:normAutofit fontScale="85000" lnSpcReduction="10000"/>
          </a:bodyPr>
          <a:lstStyle/>
          <a:p>
            <a:r>
              <a:rPr lang="en-US" dirty="0" smtClean="0">
                <a:latin typeface="Andalus" panose="02020603050405020304" pitchFamily="18" charset="-78"/>
                <a:cs typeface="Andalus" panose="02020603050405020304" pitchFamily="18" charset="-78"/>
              </a:rPr>
              <a:t>Italy’s capital city was liberated in June of 1944. </a:t>
            </a:r>
          </a:p>
          <a:p>
            <a:endParaRPr lang="en-US" dirty="0">
              <a:latin typeface="Andalus" panose="02020603050405020304" pitchFamily="18" charset="-78"/>
              <a:cs typeface="Andalus" panose="02020603050405020304" pitchFamily="18" charset="-78"/>
            </a:endParaRPr>
          </a:p>
          <a:p>
            <a:r>
              <a:rPr lang="en-US" dirty="0" smtClean="0">
                <a:latin typeface="Andalus" panose="02020603050405020304" pitchFamily="18" charset="-78"/>
                <a:cs typeface="Andalus" panose="02020603050405020304" pitchFamily="18" charset="-78"/>
              </a:rPr>
              <a:t>Benito Mussolini was executed by his own people when he fle</a:t>
            </a:r>
            <a:r>
              <a:rPr lang="en-US" dirty="0" smtClean="0">
                <a:latin typeface="Andalus" panose="02020603050405020304" pitchFamily="18" charset="-78"/>
                <a:cs typeface="Andalus" panose="02020603050405020304" pitchFamily="18" charset="-78"/>
              </a:rPr>
              <a:t>d the capital. </a:t>
            </a:r>
          </a:p>
          <a:p>
            <a:endParaRPr lang="en-US" dirty="0">
              <a:latin typeface="Andalus" panose="02020603050405020304" pitchFamily="18" charset="-78"/>
              <a:cs typeface="Andalus" panose="02020603050405020304" pitchFamily="18" charset="-78"/>
            </a:endParaRPr>
          </a:p>
          <a:p>
            <a:r>
              <a:rPr lang="en-US" dirty="0" smtClean="0">
                <a:latin typeface="Andalus" panose="02020603050405020304" pitchFamily="18" charset="-78"/>
                <a:cs typeface="Andalus" panose="02020603050405020304" pitchFamily="18" charset="-78"/>
              </a:rPr>
              <a:t>Nazi soldiers soon moved into Italy in order to shore up defenses, so the fighting continued on the Italian Front until the war in Europe came to an end. </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674200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L.  The Bataan Death March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1"/>
          </p:nvPr>
        </p:nvPicPr>
        <p:blipFill>
          <a:blip r:embed="rId2"/>
          <a:stretch>
            <a:fillRect/>
          </a:stretch>
        </p:blipFill>
        <p:spPr>
          <a:xfrm>
            <a:off x="152400" y="1673352"/>
            <a:ext cx="5286188" cy="4270248"/>
          </a:xfrm>
          <a:prstGeom prst="rect">
            <a:avLst/>
          </a:prstGeom>
        </p:spPr>
      </p:pic>
      <p:sp>
        <p:nvSpPr>
          <p:cNvPr id="4" name="Content Placeholder 3"/>
          <p:cNvSpPr>
            <a:spLocks noGrp="1"/>
          </p:cNvSpPr>
          <p:nvPr>
            <p:ph sz="half" idx="2"/>
          </p:nvPr>
        </p:nvSpPr>
        <p:spPr>
          <a:xfrm>
            <a:off x="5410200" y="1673352"/>
            <a:ext cx="3733800" cy="4727448"/>
          </a:xfrm>
        </p:spPr>
        <p:txBody>
          <a:bodyPr>
            <a:normAutofit fontScale="92500" lnSpcReduction="20000"/>
          </a:bodyPr>
          <a:lstStyle/>
          <a:p>
            <a:pPr marL="0" indent="0">
              <a:buNone/>
            </a:pPr>
            <a:r>
              <a:rPr lang="en-US" dirty="0" smtClean="0">
                <a:latin typeface="Andalus" panose="02020603050405020304" pitchFamily="18" charset="-78"/>
                <a:cs typeface="Andalus" panose="02020603050405020304" pitchFamily="18" charset="-78"/>
              </a:rPr>
              <a:t>After the Japanese won the Philippine Islands, over 75,000 American soldiers were taken as prisoners of war.  These men and women were forced to march over 60 miles, anyone who stepped out of line or collapsed would be immediately executed.  Over 22,000 Americans were murdered on the march. </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089854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M.  The Battle of Leyte Gulf</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p:txBody>
          <a:bodyPr>
            <a:normAutofit lnSpcReduction="10000"/>
          </a:bodyPr>
          <a:lstStyle/>
          <a:p>
            <a:pPr marL="0" indent="0">
              <a:buNone/>
            </a:pPr>
            <a:r>
              <a:rPr lang="en-US" dirty="0" smtClean="0">
                <a:latin typeface="Andalus" panose="02020603050405020304" pitchFamily="18" charset="-78"/>
                <a:cs typeface="Andalus" panose="02020603050405020304" pitchFamily="18" charset="-78"/>
              </a:rPr>
              <a:t>At the time, this was the largest naval battle in the history of warfare.  Over 280 ships took part in the fighting near the Philippine Islands.  The United States Navy defeated the Japanese during the battle, crippling its navy for the remainder of the war.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stretch>
            <a:fillRect/>
          </a:stretch>
        </p:blipFill>
        <p:spPr>
          <a:xfrm>
            <a:off x="4572000" y="1603022"/>
            <a:ext cx="3941463" cy="4569177"/>
          </a:xfrm>
          <a:prstGeom prst="rect">
            <a:avLst/>
          </a:prstGeom>
        </p:spPr>
      </p:pic>
    </p:spTree>
    <p:extLst>
      <p:ext uri="{BB962C8B-B14F-4D97-AF65-F5344CB8AC3E}">
        <p14:creationId xmlns:p14="http://schemas.microsoft.com/office/powerpoint/2010/main" val="1592171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N.  Hiroshima: August 6</a:t>
            </a:r>
            <a:r>
              <a:rPr lang="en-US" baseline="30000" dirty="0" smtClean="0">
                <a:latin typeface="Andalus" panose="02020603050405020304" pitchFamily="18" charset="-78"/>
                <a:cs typeface="Andalus" panose="02020603050405020304" pitchFamily="18" charset="-78"/>
              </a:rPr>
              <a:t>th</a:t>
            </a:r>
            <a:r>
              <a:rPr lang="en-US" dirty="0" smtClean="0">
                <a:latin typeface="Andalus" panose="02020603050405020304" pitchFamily="18" charset="-78"/>
                <a:cs typeface="Andalus" panose="02020603050405020304" pitchFamily="18" charset="-78"/>
              </a:rPr>
              <a:t>, 1945</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p:txBody>
          <a:bodyPr>
            <a:normAutofit fontScale="85000" lnSpcReduction="10000"/>
          </a:bodyPr>
          <a:lstStyle/>
          <a:p>
            <a:pPr marL="0" indent="0">
              <a:buNone/>
            </a:pPr>
            <a:r>
              <a:rPr lang="en-US" dirty="0" smtClean="0">
                <a:latin typeface="Andalus" panose="02020603050405020304" pitchFamily="18" charset="-78"/>
                <a:cs typeface="Andalus" panose="02020603050405020304" pitchFamily="18" charset="-78"/>
              </a:rPr>
              <a:t>The fist atomic weapon in the history of warfare was dropped over this city on August 6</a:t>
            </a:r>
            <a:r>
              <a:rPr lang="en-US" baseline="30000" dirty="0" smtClean="0">
                <a:latin typeface="Andalus" panose="02020603050405020304" pitchFamily="18" charset="-78"/>
                <a:cs typeface="Andalus" panose="02020603050405020304" pitchFamily="18" charset="-78"/>
              </a:rPr>
              <a:t>th</a:t>
            </a:r>
            <a:r>
              <a:rPr lang="en-US" dirty="0" smtClean="0">
                <a:latin typeface="Andalus" panose="02020603050405020304" pitchFamily="18" charset="-78"/>
                <a:cs typeface="Andalus" panose="02020603050405020304" pitchFamily="18" charset="-78"/>
              </a:rPr>
              <a:t>, 1945, killing close to 100,000 civilians.  The Japanese surrendered to the United States of America later that month, after another atomic bomb had been dropped over Nagasaki, Japan.  Historians still debate whether these weapons were necessary in order to compel the Japanese to stop fighting.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673352"/>
            <a:ext cx="3429000" cy="4697083"/>
          </a:xfrm>
        </p:spPr>
      </p:pic>
    </p:spTree>
    <p:extLst>
      <p:ext uri="{BB962C8B-B14F-4D97-AF65-F5344CB8AC3E}">
        <p14:creationId xmlns:p14="http://schemas.microsoft.com/office/powerpoint/2010/main" val="296913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O.  The Philippine </a:t>
            </a:r>
            <a:r>
              <a:rPr lang="en-US" dirty="0" smtClean="0">
                <a:latin typeface="Andalus" panose="02020603050405020304" pitchFamily="18" charset="-78"/>
                <a:cs typeface="Andalus" panose="02020603050405020304" pitchFamily="18" charset="-78"/>
              </a:rPr>
              <a:t>Islands, 1941 - 1945</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a:xfrm>
            <a:off x="457200" y="1673352"/>
            <a:ext cx="4572000" cy="4718304"/>
          </a:xfrm>
        </p:spPr>
        <p:txBody>
          <a:bodyPr>
            <a:normAutofit/>
          </a:bodyPr>
          <a:lstStyle/>
          <a:p>
            <a:pPr marL="0" indent="0">
              <a:buNone/>
            </a:pPr>
            <a:r>
              <a:rPr lang="en-US" dirty="0" smtClean="0">
                <a:latin typeface="Andalus" panose="02020603050405020304" pitchFamily="18" charset="-78"/>
                <a:cs typeface="Andalus" panose="02020603050405020304" pitchFamily="18" charset="-78"/>
              </a:rPr>
              <a:t>During the War in the Pacific, Douglas MacArthur was forced to abandon these islands.  He vowed, however, “I shall return.”  By 1945, he had returned, liberating the islands from Japanese rule and using them as a launch site for further invasions of Japan.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57800" y="1508449"/>
            <a:ext cx="3276600" cy="5025486"/>
          </a:xfrm>
        </p:spPr>
      </p:pic>
    </p:spTree>
    <p:extLst>
      <p:ext uri="{BB962C8B-B14F-4D97-AF65-F5344CB8AC3E}">
        <p14:creationId xmlns:p14="http://schemas.microsoft.com/office/powerpoint/2010/main" val="3787595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ndalus" panose="02020603050405020304" pitchFamily="18" charset="-78"/>
                <a:cs typeface="Andalus" panose="02020603050405020304" pitchFamily="18" charset="-78"/>
              </a:rPr>
              <a:t>A.  The Anschluss, or Invasion of Austria</a:t>
            </a:r>
            <a:endParaRPr lang="en-US" dirty="0">
              <a:latin typeface="Andalus" panose="02020603050405020304" pitchFamily="18" charset="-78"/>
              <a:cs typeface="Andalus" panose="02020603050405020304" pitchFamily="18" charset="-78"/>
            </a:endParaRPr>
          </a:p>
        </p:txBody>
      </p:sp>
      <p:sp>
        <p:nvSpPr>
          <p:cNvPr id="4" name="Content Placeholder 3"/>
          <p:cNvSpPr>
            <a:spLocks noGrp="1"/>
          </p:cNvSpPr>
          <p:nvPr>
            <p:ph sz="half" idx="1"/>
          </p:nvPr>
        </p:nvSpPr>
        <p:spPr>
          <a:xfrm>
            <a:off x="457200" y="1673352"/>
            <a:ext cx="4267200" cy="4718304"/>
          </a:xfrm>
        </p:spPr>
        <p:txBody>
          <a:bodyPr>
            <a:normAutofit lnSpcReduction="10000"/>
          </a:bodyPr>
          <a:lstStyle/>
          <a:p>
            <a:r>
              <a:rPr lang="en-US" dirty="0" smtClean="0">
                <a:latin typeface="Andalus" panose="02020603050405020304" pitchFamily="18" charset="-78"/>
                <a:cs typeface="Andalus" panose="02020603050405020304" pitchFamily="18" charset="-78"/>
              </a:rPr>
              <a:t>Before World War II began in Europe, Hitler and the Nazi war machine had already begun taking over land and restoring themselves to their former greatness – all against the provisions of the Treaty of Versailles.  Remember the last scenes of “The Sound of Music?”  This was what caused the family to flee! </a:t>
            </a:r>
            <a:endParaRPr lang="en-US" dirty="0">
              <a:latin typeface="Andalus" panose="02020603050405020304" pitchFamily="18" charset="-78"/>
              <a:cs typeface="Andalus" panose="02020603050405020304" pitchFamily="18" charset="-78"/>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7630" y="1673225"/>
            <a:ext cx="3539739" cy="4718050"/>
          </a:xfrm>
        </p:spPr>
      </p:pic>
    </p:spTree>
    <p:extLst>
      <p:ext uri="{BB962C8B-B14F-4D97-AF65-F5344CB8AC3E}">
        <p14:creationId xmlns:p14="http://schemas.microsoft.com/office/powerpoint/2010/main" val="1971439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B.  The Battle of Stalingrad</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a:xfrm>
            <a:off x="457200" y="1673352"/>
            <a:ext cx="2895600" cy="4718304"/>
          </a:xfrm>
        </p:spPr>
        <p:txBody>
          <a:bodyPr>
            <a:normAutofit fontScale="85000" lnSpcReduction="10000"/>
          </a:bodyPr>
          <a:lstStyle/>
          <a:p>
            <a:pPr marL="0" indent="0">
              <a:buNone/>
            </a:pPr>
            <a:r>
              <a:rPr lang="en-US" dirty="0" smtClean="0">
                <a:latin typeface="Andalus" panose="02020603050405020304" pitchFamily="18" charset="-78"/>
                <a:cs typeface="Andalus" panose="02020603050405020304" pitchFamily="18" charset="-78"/>
              </a:rPr>
              <a:t>During this battle over an oil rich, industrial city, the German army was able to capture the region; however, they were immediately surrounded by the Soviet Union’s Red Army and forced to surrender.  The German losses exceeded 300,000 soldiers.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05200" y="1673352"/>
            <a:ext cx="5396302" cy="3432048"/>
          </a:xfrm>
        </p:spPr>
      </p:pic>
      <p:sp>
        <p:nvSpPr>
          <p:cNvPr id="6" name="Rounded Rectangle 5"/>
          <p:cNvSpPr/>
          <p:nvPr/>
        </p:nvSpPr>
        <p:spPr>
          <a:xfrm>
            <a:off x="3352800" y="5105400"/>
            <a:ext cx="5548702" cy="914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smtClean="0">
                <a:latin typeface="Andalus" panose="02020603050405020304" pitchFamily="18" charset="-78"/>
                <a:cs typeface="Andalus" panose="02020603050405020304" pitchFamily="18" charset="-78"/>
              </a:rPr>
              <a:t>Soviet Soldiers finally stopped the progress of the Nazis during the Battle of Stalingrad; they began marching towards Berlin from here.</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670449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C.  The Attack on Pearl Harbor</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a:xfrm>
            <a:off x="457200" y="1524000"/>
            <a:ext cx="4572000" cy="4867656"/>
          </a:xfrm>
        </p:spPr>
        <p:txBody>
          <a:bodyPr/>
          <a:lstStyle/>
          <a:p>
            <a:pPr marL="0" indent="0">
              <a:buNone/>
            </a:pPr>
            <a:r>
              <a:rPr lang="en-US" dirty="0" smtClean="0">
                <a:latin typeface="Andalus" panose="02020603050405020304" pitchFamily="18" charset="-78"/>
                <a:cs typeface="Andalus" panose="02020603050405020304" pitchFamily="18" charset="-78"/>
              </a:rPr>
              <a:t>On December 7</a:t>
            </a:r>
            <a:r>
              <a:rPr lang="en-US" baseline="30000" dirty="0" smtClean="0">
                <a:latin typeface="Andalus" panose="02020603050405020304" pitchFamily="18" charset="-78"/>
                <a:cs typeface="Andalus" panose="02020603050405020304" pitchFamily="18" charset="-78"/>
              </a:rPr>
              <a:t>th</a:t>
            </a:r>
            <a:r>
              <a:rPr lang="en-US" dirty="0" smtClean="0">
                <a:latin typeface="Andalus" panose="02020603050405020304" pitchFamily="18" charset="-78"/>
                <a:cs typeface="Andalus" panose="02020603050405020304" pitchFamily="18" charset="-78"/>
              </a:rPr>
              <a:t>, 1941, the Japanese launched this surprise attack on the United States at its naval base in Hawaii.  While Americans knew that relations with the Japanese were strained, no one expected such a hasty and violent ambush of the naval base from the Japanese.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98495" y="1493293"/>
            <a:ext cx="3519012" cy="5024744"/>
          </a:xfrm>
        </p:spPr>
      </p:pic>
    </p:spTree>
    <p:extLst>
      <p:ext uri="{BB962C8B-B14F-4D97-AF65-F5344CB8AC3E}">
        <p14:creationId xmlns:p14="http://schemas.microsoft.com/office/powerpoint/2010/main" val="3256261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D.  The Battle of the Bulge</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85800" y="1447800"/>
            <a:ext cx="6324600" cy="3559846"/>
          </a:xfrm>
        </p:spPr>
      </p:pic>
      <p:sp>
        <p:nvSpPr>
          <p:cNvPr id="4" name="Content Placeholder 3"/>
          <p:cNvSpPr>
            <a:spLocks noGrp="1"/>
          </p:cNvSpPr>
          <p:nvPr>
            <p:ph sz="half" idx="2"/>
          </p:nvPr>
        </p:nvSpPr>
        <p:spPr>
          <a:xfrm>
            <a:off x="685800" y="5278700"/>
            <a:ext cx="8001000" cy="1112956"/>
          </a:xfrm>
        </p:spPr>
        <p:txBody>
          <a:bodyPr>
            <a:normAutofit fontScale="70000" lnSpcReduction="20000"/>
          </a:bodyPr>
          <a:lstStyle/>
          <a:p>
            <a:pPr marL="0" indent="0">
              <a:buNone/>
            </a:pPr>
            <a:r>
              <a:rPr lang="en-US" dirty="0" smtClean="0">
                <a:latin typeface="Andalus" panose="02020603050405020304" pitchFamily="18" charset="-78"/>
                <a:cs typeface="Andalus" panose="02020603050405020304" pitchFamily="18" charset="-78"/>
              </a:rPr>
              <a:t>Following the D-Day invasion, the German Army launched an all out offensive against the Allied Powers along a 50 mile front in Belgium.  Over 75,000 Allied Troops were listed as casualties; but the Germans were eventually defeated.  </a:t>
            </a:r>
            <a:endParaRPr lang="en-US"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714710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E.  Sicily</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p:txBody>
          <a:bodyPr/>
          <a:lstStyle/>
          <a:p>
            <a:pPr marL="0" indent="0">
              <a:buNone/>
            </a:pPr>
            <a:r>
              <a:rPr lang="en-US" dirty="0" smtClean="0">
                <a:latin typeface="Andalus" panose="02020603050405020304" pitchFamily="18" charset="-78"/>
                <a:cs typeface="Andalus" panose="02020603050405020304" pitchFamily="18" charset="-78"/>
              </a:rPr>
              <a:t>The Allied Powers launched an invasion of this Italian island from North Africa in 1943, taking over the island thanks to the initiative of General George Patton.  From Sicily, the Allies would launch another attack on mainland Italy.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67200" y="1690412"/>
            <a:ext cx="4572000" cy="3649287"/>
          </a:xfrm>
        </p:spPr>
      </p:pic>
    </p:spTree>
    <p:extLst>
      <p:ext uri="{BB962C8B-B14F-4D97-AF65-F5344CB8AC3E}">
        <p14:creationId xmlns:p14="http://schemas.microsoft.com/office/powerpoint/2010/main" val="153623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ndalus" panose="02020603050405020304" pitchFamily="18" charset="-78"/>
                <a:cs typeface="Andalus" panose="02020603050405020304" pitchFamily="18" charset="-78"/>
              </a:rPr>
              <a:t>F.  The Battle of El Alamein – North Africa</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smtClean="0">
                <a:latin typeface="Andalus" panose="02020603050405020304" pitchFamily="18" charset="-78"/>
                <a:cs typeface="Andalus" panose="02020603050405020304" pitchFamily="18" charset="-78"/>
              </a:rPr>
              <a:t>This battle in North Africa was won when the combined forces of the United States and England cornered soldiers led by the German General, Erwin Rommel, in Egypt.  It was the first major action of American soldiers led by future leaders Dwight David Eisenhower and George Patton.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343400" y="1729615"/>
            <a:ext cx="4572000" cy="4309994"/>
          </a:xfrm>
        </p:spPr>
      </p:pic>
    </p:spTree>
    <p:extLst>
      <p:ext uri="{BB962C8B-B14F-4D97-AF65-F5344CB8AC3E}">
        <p14:creationId xmlns:p14="http://schemas.microsoft.com/office/powerpoint/2010/main" val="1226836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G.  The Battle of Leningrad</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p:txBody>
          <a:bodyPr>
            <a:normAutofit fontScale="92500" lnSpcReduction="20000"/>
          </a:bodyPr>
          <a:lstStyle/>
          <a:p>
            <a:pPr marL="0" indent="0">
              <a:buNone/>
            </a:pPr>
            <a:r>
              <a:rPr lang="en-US" dirty="0" smtClean="0">
                <a:latin typeface="Andalus" panose="02020603050405020304" pitchFamily="18" charset="-78"/>
                <a:cs typeface="Andalus" panose="02020603050405020304" pitchFamily="18" charset="-78"/>
              </a:rPr>
              <a:t>Nazi Germans carried out a siege against this city for over 900 days (almost three years!).  The Soviets ate dogs, cats, horses, and “bread” made from wallpaper paste in a desperate effort to survive.  Millions died; however, the city never surrendered, and eventually reinforcements arrived to defeat the Germans.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371600"/>
            <a:ext cx="3276600" cy="4925822"/>
          </a:xfrm>
        </p:spPr>
      </p:pic>
    </p:spTree>
    <p:extLst>
      <p:ext uri="{BB962C8B-B14F-4D97-AF65-F5344CB8AC3E}">
        <p14:creationId xmlns:p14="http://schemas.microsoft.com/office/powerpoint/2010/main" val="1355991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anose="02020603050405020304" pitchFamily="18" charset="-78"/>
                <a:cs typeface="Andalus" panose="02020603050405020304" pitchFamily="18" charset="-78"/>
              </a:rPr>
              <a:t>H.  Operation Overlord: D-Day</a:t>
            </a:r>
            <a:endParaRPr lang="en-US" dirty="0">
              <a:latin typeface="Andalus" panose="02020603050405020304" pitchFamily="18" charset="-78"/>
              <a:cs typeface="Andalus" panose="02020603050405020304" pitchFamily="18" charset="-78"/>
            </a:endParaRPr>
          </a:p>
        </p:txBody>
      </p:sp>
      <p:sp>
        <p:nvSpPr>
          <p:cNvPr id="3" name="Content Placeholder 2"/>
          <p:cNvSpPr>
            <a:spLocks noGrp="1"/>
          </p:cNvSpPr>
          <p:nvPr>
            <p:ph sz="half" idx="1"/>
          </p:nvPr>
        </p:nvSpPr>
        <p:spPr>
          <a:xfrm>
            <a:off x="685800" y="1812878"/>
            <a:ext cx="3124200" cy="4718304"/>
          </a:xfrm>
        </p:spPr>
        <p:txBody>
          <a:bodyPr>
            <a:normAutofit fontScale="92500" lnSpcReduction="20000"/>
          </a:bodyPr>
          <a:lstStyle/>
          <a:p>
            <a:pPr marL="0" indent="0">
              <a:buNone/>
            </a:pPr>
            <a:r>
              <a:rPr lang="en-US" dirty="0" smtClean="0">
                <a:latin typeface="Andalus" panose="02020603050405020304" pitchFamily="18" charset="-78"/>
                <a:cs typeface="Andalus" panose="02020603050405020304" pitchFamily="18" charset="-78"/>
              </a:rPr>
              <a:t>On June 6</a:t>
            </a:r>
            <a:r>
              <a:rPr lang="en-US" baseline="30000" dirty="0" smtClean="0">
                <a:latin typeface="Andalus" panose="02020603050405020304" pitchFamily="18" charset="-78"/>
                <a:cs typeface="Andalus" panose="02020603050405020304" pitchFamily="18" charset="-78"/>
              </a:rPr>
              <a:t>th</a:t>
            </a:r>
            <a:r>
              <a:rPr lang="en-US" dirty="0" smtClean="0">
                <a:latin typeface="Andalus" panose="02020603050405020304" pitchFamily="18" charset="-78"/>
                <a:cs typeface="Andalus" panose="02020603050405020304" pitchFamily="18" charset="-78"/>
              </a:rPr>
              <a:t>, 1944, American, British, Canadian, and French troops landed on the beaches of Normandy in France.  Over 3,000 died at Omaha Beach as mostly American soldiers stormed a heavily fortified, German-controlled beachhead.  </a:t>
            </a:r>
            <a:endParaRPr lang="en-US" dirty="0">
              <a:latin typeface="Andalus" panose="02020603050405020304" pitchFamily="18" charset="-78"/>
              <a:cs typeface="Andalus" panose="02020603050405020304" pitchFamily="18" charset="-78"/>
            </a:endParaRP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810000" y="1828800"/>
            <a:ext cx="5022631" cy="4041648"/>
          </a:xfrm>
        </p:spPr>
      </p:pic>
    </p:spTree>
    <p:extLst>
      <p:ext uri="{BB962C8B-B14F-4D97-AF65-F5344CB8AC3E}">
        <p14:creationId xmlns:p14="http://schemas.microsoft.com/office/powerpoint/2010/main" val="10397927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Clarity</Template>
  <TotalTime>223</TotalTime>
  <Words>945</Words>
  <Application>Microsoft Office PowerPoint</Application>
  <PresentationFormat>On-screen Show (4:3)</PresentationFormat>
  <Paragraphs>38</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Andalus</vt:lpstr>
      <vt:lpstr>Arial</vt:lpstr>
      <vt:lpstr>Calibri</vt:lpstr>
      <vt:lpstr>Clarity</vt:lpstr>
      <vt:lpstr>Major battles and turning points of world war II</vt:lpstr>
      <vt:lpstr>A.  The Anschluss, or Invasion of Austria</vt:lpstr>
      <vt:lpstr>B.  The Battle of Stalingrad</vt:lpstr>
      <vt:lpstr>C.  The Attack on Pearl Harbor</vt:lpstr>
      <vt:lpstr>D.  The Battle of the Bulge</vt:lpstr>
      <vt:lpstr>E.  Sicily</vt:lpstr>
      <vt:lpstr>F.  The Battle of El Alamein – North Africa</vt:lpstr>
      <vt:lpstr>G.  The Battle of Leningrad</vt:lpstr>
      <vt:lpstr>H.  Operation Overlord: D-Day</vt:lpstr>
      <vt:lpstr>I.  The Evacuation of Dunkirk</vt:lpstr>
      <vt:lpstr>K.  The Battle of Britain</vt:lpstr>
      <vt:lpstr>J.  The Liberation of Rome</vt:lpstr>
      <vt:lpstr>L.  The Bataan Death March </vt:lpstr>
      <vt:lpstr>M.  The Battle of Leyte Gulf</vt:lpstr>
      <vt:lpstr>N.  Hiroshima: August 6th, 1945</vt:lpstr>
      <vt:lpstr>O.  The Philippine Islands, 1941 - 1945</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Military and political leaders of world war II</dc:title>
  <dc:creator>Adam Henry</dc:creator>
  <cp:lastModifiedBy>Adam Henry</cp:lastModifiedBy>
  <cp:revision>23</cp:revision>
  <dcterms:created xsi:type="dcterms:W3CDTF">2013-03-07T20:52:30Z</dcterms:created>
  <dcterms:modified xsi:type="dcterms:W3CDTF">2016-08-01T12:01:32Z</dcterms:modified>
</cp:coreProperties>
</file>